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6"/>
  </p:notesMasterIdLst>
  <p:sldIdLst>
    <p:sldId id="256" r:id="rId2"/>
    <p:sldId id="257" r:id="rId3"/>
    <p:sldId id="339" r:id="rId4"/>
    <p:sldId id="344" r:id="rId5"/>
    <p:sldId id="369" r:id="rId6"/>
    <p:sldId id="347" r:id="rId7"/>
    <p:sldId id="368" r:id="rId8"/>
    <p:sldId id="353" r:id="rId9"/>
    <p:sldId id="362" r:id="rId10"/>
    <p:sldId id="348" r:id="rId11"/>
    <p:sldId id="345" r:id="rId12"/>
    <p:sldId id="366" r:id="rId13"/>
    <p:sldId id="346" r:id="rId14"/>
    <p:sldId id="35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3E2"/>
    <a:srgbClr val="81BD32"/>
    <a:srgbClr val="F8F2E9"/>
    <a:srgbClr val="090027"/>
    <a:srgbClr val="000000"/>
    <a:srgbClr val="FF40FF"/>
    <a:srgbClr val="8000FF"/>
    <a:srgbClr val="FFF1E9"/>
    <a:srgbClr val="FFD8B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816" autoAdjust="0"/>
    <p:restoredTop sz="96336" autoAdjust="0"/>
  </p:normalViewPr>
  <p:slideViewPr>
    <p:cSldViewPr snapToGrid="0" snapToObjects="1">
      <p:cViewPr varScale="1">
        <p:scale>
          <a:sx n="214" d="100"/>
          <a:sy n="214" d="100"/>
        </p:scale>
        <p:origin x="3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B1D1-02CC-E04E-8FD8-2A2B04A44108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9BF2-125A-F643-9DBE-46D2DAB7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19017-652C-7B46-9FA7-7B621AC69D0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2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2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8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197221-1164-5B42-8007-FC978CB454E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4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197221-1164-5B42-8007-FC978CB454E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8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2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9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7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7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436" indent="-286322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5286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3400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1515" indent="-229057" defTabSz="93213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9629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7744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5858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3972" indent="-229057" defTabSz="9321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4D07FF-770A-1145-BBD2-AA94E112992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1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rgbClr val="131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4AF466F-BDA4-4F18-9C7B-FF0A9A1B0E80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1CEF607B-A47E-422C-9BEF-122CCDB7C526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B6EE300C-6FC5-4FC3-AF1A-075E4F50620D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50D295D-4A77-4DEB-B04C-9F4282A8BC04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2B28685-4D0C-42D5-8013-B5904CD1FCBC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F226C0-9885-4BA9-BBFA-A52CBFEBB775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1/25/21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6126410" y="2547849"/>
            <a:ext cx="5288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64306" y="0"/>
            <a:ext cx="685800" cy="6858000"/>
          </a:xfrm>
          <a:prstGeom prst="rect">
            <a:avLst/>
          </a:prstGeom>
          <a:solidFill>
            <a:srgbClr val="09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F8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00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090027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6211456" y="2550637"/>
            <a:ext cx="51204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F8F2E9"/>
                </a:solidFill>
              </a:rPr>
              <a:t>Western PA FLL Tournament Series and Championship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rgbClr val="13114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fll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walton@pafl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fl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walton@pafl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LLJudge@moreweather.com" TargetMode="External"/><Relationship Id="rId4" Type="http://schemas.openxmlformats.org/officeDocument/2006/relationships/hyperlink" Target="mailto:normtema@ms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fll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fll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760" y="6335736"/>
            <a:ext cx="6461760" cy="427729"/>
          </a:xfrm>
        </p:spPr>
        <p:txBody>
          <a:bodyPr/>
          <a:lstStyle/>
          <a:p>
            <a:pPr algn="ctr"/>
            <a:r>
              <a:rPr lang="en-US" dirty="0"/>
              <a:t>January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325" y="399359"/>
            <a:ext cx="7639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1BD32"/>
                </a:solidFill>
                <a:latin typeface="Arial Black"/>
                <a:cs typeface="Arial Black"/>
              </a:rPr>
              <a:t>2020</a:t>
            </a:r>
            <a:r>
              <a:rPr lang="en-US" sz="3600" b="1" dirty="0">
                <a:solidFill>
                  <a:srgbClr val="000090"/>
                </a:solidFill>
                <a:latin typeface="Arial Black"/>
                <a:cs typeface="Arial Black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 Black"/>
                <a:cs typeface="Arial Black"/>
              </a:rPr>
              <a:t>Western PA FLL</a:t>
            </a:r>
          </a:p>
          <a:p>
            <a:pPr algn="ctr"/>
            <a:r>
              <a:rPr lang="en-US" sz="2800" b="1" dirty="0">
                <a:solidFill>
                  <a:srgbClr val="4AC3E2"/>
                </a:solidFill>
                <a:latin typeface="Arial Black"/>
                <a:cs typeface="Arial Black"/>
              </a:rPr>
              <a:t>Tournament Series and Championship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672" y="4668592"/>
            <a:ext cx="65918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1BD32"/>
                </a:solidFill>
                <a:latin typeface="Arial Black"/>
                <a:cs typeface="Arial Black"/>
              </a:rPr>
              <a:t>Grand Championship</a:t>
            </a:r>
          </a:p>
          <a:p>
            <a:pPr algn="ctr"/>
            <a:r>
              <a:rPr lang="en-US" sz="3600" b="1" i="1" dirty="0">
                <a:solidFill>
                  <a:srgbClr val="4AC3E2"/>
                </a:solidFill>
                <a:latin typeface="Arial Black"/>
                <a:cs typeface="Arial Black"/>
              </a:rPr>
              <a:t>Coaches Meeting</a:t>
            </a:r>
            <a:endParaRPr lang="en-US" sz="2800" b="1" i="1" dirty="0">
              <a:solidFill>
                <a:srgbClr val="4AC3E2"/>
              </a:solidFill>
              <a:latin typeface="Arial Black"/>
              <a:cs typeface="Arial Black"/>
            </a:endParaRPr>
          </a:p>
        </p:txBody>
      </p:sp>
      <p:pic>
        <p:nvPicPr>
          <p:cNvPr id="2" name="Picture 1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18652" r="15002" b="18652"/>
          <a:stretch/>
        </p:blipFill>
        <p:spPr>
          <a:xfrm>
            <a:off x="2484824" y="1846798"/>
            <a:ext cx="2931698" cy="26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2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600" b="1" dirty="0">
                <a:solidFill>
                  <a:srgbClr val="81BD32"/>
                </a:solidFill>
                <a:latin typeface="Arial"/>
                <a:cs typeface="Arial"/>
              </a:rPr>
              <a:t>Tournament Series and Championship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812" y="1176152"/>
            <a:ext cx="23630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rgbClr val="4AC3E2"/>
                </a:solidFill>
                <a:latin typeface="Arial"/>
                <a:cs typeface="Arial"/>
              </a:rPr>
              <a:t>FLL Rubrics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C83EC1C-4480-8149-B88B-FE7F5ED4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4" y="1613481"/>
            <a:ext cx="3068023" cy="3631038"/>
          </a:xfrm>
          <a:prstGeom prst="rect">
            <a:avLst/>
          </a:prstGeom>
        </p:spPr>
      </p:pic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E9E9A5A3-6308-C942-B497-ABA25348C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75" y="2373181"/>
            <a:ext cx="3084342" cy="3712634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EAB2D82-BECE-8047-AB48-20F1FF9F4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67" y="2936675"/>
            <a:ext cx="3068023" cy="376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37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600" b="1" dirty="0">
                <a:solidFill>
                  <a:srgbClr val="81BD32"/>
                </a:solidFill>
                <a:latin typeface="Arial"/>
                <a:cs typeface="Arial"/>
              </a:rPr>
              <a:t>Tournament Series and Championship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155" y="1365417"/>
            <a:ext cx="6730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4AC3E2"/>
                </a:solidFill>
                <a:latin typeface="Arial"/>
                <a:cs typeface="Arial"/>
              </a:rPr>
              <a:t>Championship Awards Presentation Will Be Streamed Live at 5:00 p.m. on Sunday </a:t>
            </a: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3706269" y="6531839"/>
            <a:ext cx="13305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u="sng" dirty="0">
                <a:solidFill>
                  <a:srgbClr val="0070C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www.pafll.com</a:t>
            </a:r>
            <a:endParaRPr lang="en-US" sz="1400" i="1" u="sng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9F3719-23AF-8F47-9BD1-7C3676AB5EB1}"/>
              </a:ext>
            </a:extLst>
          </p:cNvPr>
          <p:cNvSpPr txBox="1"/>
          <p:nvPr/>
        </p:nvSpPr>
        <p:spPr>
          <a:xfrm>
            <a:off x="1406851" y="5573031"/>
            <a:ext cx="564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i="1" dirty="0">
                <a:solidFill>
                  <a:srgbClr val="002060"/>
                </a:solidFill>
              </a:rPr>
              <a:t>Link will be sent to coaches as event approaches and can be shared with team members and families</a:t>
            </a:r>
          </a:p>
        </p:txBody>
      </p:sp>
      <p:pic>
        <p:nvPicPr>
          <p:cNvPr id="4" name="Picture 3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32A7E002-511C-9C4F-939D-9930F87C8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05" y="2482964"/>
            <a:ext cx="52959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08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297033"/>
            <a:ext cx="8206619" cy="7508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800" dirty="0">
                <a:solidFill>
                  <a:srgbClr val="4AC3E2"/>
                </a:solidFill>
                <a:latin typeface="Arial Black" charset="0"/>
              </a:rPr>
              <a:t>Good Luck!</a:t>
            </a:r>
            <a:endParaRPr lang="en-US" sz="6000" b="1" dirty="0">
              <a:solidFill>
                <a:srgbClr val="4AC3E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203" y="2430933"/>
            <a:ext cx="6893446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</a:pPr>
            <a:r>
              <a:rPr lang="en-US" sz="2400" b="1" dirty="0"/>
              <a:t>As a final reminder...</a:t>
            </a:r>
          </a:p>
          <a:p>
            <a:pPr marL="914400" lvl="1" indent="-457200">
              <a:spcBef>
                <a:spcPts val="2000"/>
              </a:spcBef>
              <a:buFont typeface="Arial"/>
              <a:buChar char="•"/>
            </a:pPr>
            <a:r>
              <a:rPr lang="en-US" sz="2400" i="1" dirty="0"/>
              <a:t>Time-slots for Championship Game participation open for signup on 1/26</a:t>
            </a:r>
          </a:p>
          <a:p>
            <a:pPr marL="914400" lvl="1" indent="-457200">
              <a:spcBef>
                <a:spcPts val="2000"/>
              </a:spcBef>
              <a:buFont typeface="Arial"/>
              <a:buChar char="•"/>
            </a:pPr>
            <a:r>
              <a:rPr lang="en-US" sz="2400" i="1" dirty="0"/>
              <a:t>Link to Video Submission Needs to be shared with </a:t>
            </a:r>
            <a:r>
              <a:rPr lang="en-US" sz="2400" i="1" dirty="0">
                <a:hlinkClick r:id="rId3"/>
              </a:rPr>
              <a:t>gwalton@pafll.com</a:t>
            </a:r>
            <a:r>
              <a:rPr lang="en-US" sz="2400" i="1" dirty="0"/>
              <a:t> by 11:59 on 2/14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692924" y="5335359"/>
            <a:ext cx="2833033" cy="1340880"/>
          </a:xfr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14300" indent="0" algn="ctr" eaLnBrk="1" hangingPunct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400" b="1" dirty="0">
                <a:latin typeface="Arial" charset="0"/>
              </a:rPr>
              <a:t>Gordon Walton</a:t>
            </a:r>
            <a:br>
              <a:rPr lang="en-US" sz="2400" b="1" dirty="0">
                <a:latin typeface="Arial" charset="0"/>
              </a:rPr>
            </a:br>
            <a:r>
              <a:rPr lang="en-US" sz="1600" i="1" dirty="0">
                <a:latin typeface="Arial" charset="0"/>
              </a:rPr>
              <a:t>Tournament Director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  <a:hlinkClick r:id="rId3"/>
              </a:rPr>
              <a:t>gwalton@pafll.com</a:t>
            </a:r>
            <a:br>
              <a:rPr lang="en-US" sz="1400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>724.272.1747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5" name="Picture 4" descr="download.png">
            <a:extLst>
              <a:ext uri="{FF2B5EF4-FFF2-40B4-BE49-F238E27FC236}">
                <a16:creationId xmlns:a16="http://schemas.microsoft.com/office/drawing/2014/main" id="{B1819FC9-4F6C-184D-90EB-23E37FE489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18652" r="15002" b="18652"/>
          <a:stretch/>
        </p:blipFill>
        <p:spPr>
          <a:xfrm>
            <a:off x="4765385" y="380076"/>
            <a:ext cx="2931698" cy="26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62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600" b="1" dirty="0">
                <a:solidFill>
                  <a:srgbClr val="81BD32"/>
                </a:solidFill>
                <a:latin typeface="Arial"/>
                <a:cs typeface="Arial"/>
              </a:rPr>
              <a:t>Tournament Series and Championship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836" y="1527147"/>
            <a:ext cx="65859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4AC3E2"/>
                </a:solidFill>
                <a:latin typeface="Arial"/>
                <a:cs typeface="Arial"/>
              </a:rPr>
              <a:t>How Will The Championship Be Conducted</a:t>
            </a: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3706269" y="6531839"/>
            <a:ext cx="13305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u="sng" dirty="0">
                <a:solidFill>
                  <a:srgbClr val="0070C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www.pafll.com</a:t>
            </a:r>
            <a:endParaRPr lang="en-US" sz="1400" i="1" u="sng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9F3719-23AF-8F47-9BD1-7C3676AB5EB1}"/>
              </a:ext>
            </a:extLst>
          </p:cNvPr>
          <p:cNvSpPr txBox="1"/>
          <p:nvPr/>
        </p:nvSpPr>
        <p:spPr>
          <a:xfrm>
            <a:off x="252655" y="2259098"/>
            <a:ext cx="80361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Robot Game will be conducted identically to game-only events (held over 1 week with teams signing up for either remote or in person time slots)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Judging will be done fully remotely for all teams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Teams will submit one video on or before 2/14/2021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Should cover all three areas (Robot, Project and Core Values)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Video can be up to 30 minutes in Length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No additional interviews, so include whatever you think is important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Awards Ceremony will be held live Sunday Afternoon</a:t>
            </a:r>
          </a:p>
        </p:txBody>
      </p:sp>
    </p:spTree>
    <p:extLst>
      <p:ext uri="{BB962C8B-B14F-4D97-AF65-F5344CB8AC3E}">
        <p14:creationId xmlns:p14="http://schemas.microsoft.com/office/powerpoint/2010/main" val="412761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id="{0B5FC054-F663-5A48-9959-6759A2231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18652" r="15002" b="18652"/>
          <a:stretch/>
        </p:blipFill>
        <p:spPr>
          <a:xfrm>
            <a:off x="2435728" y="2208876"/>
            <a:ext cx="2931698" cy="26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638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12" y="94113"/>
            <a:ext cx="7620000" cy="609357"/>
          </a:xfrm>
        </p:spPr>
        <p:txBody>
          <a:bodyPr/>
          <a:lstStyle/>
          <a:p>
            <a:pPr eaLnBrk="1" hangingPunct="1"/>
            <a:r>
              <a:rPr lang="en-US" sz="3200">
                <a:latin typeface="Arial Black" charset="0"/>
              </a:rPr>
              <a:t>Tonight’ </a:t>
            </a:r>
            <a:r>
              <a:rPr lang="en-US" sz="3200" dirty="0">
                <a:latin typeface="Arial Black" charset="0"/>
              </a:rPr>
              <a:t>Discussion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03901" y="1775331"/>
            <a:ext cx="7036711" cy="3668111"/>
          </a:xfrm>
        </p:spPr>
        <p:txBody>
          <a:bodyPr>
            <a:normAutofit/>
          </a:bodyPr>
          <a:lstStyle/>
          <a:p>
            <a:pPr marL="747713" lvl="1" indent="-474663">
              <a:lnSpc>
                <a:spcPct val="130000"/>
              </a:lnSpc>
              <a:buClr>
                <a:srgbClr val="81BD32"/>
              </a:buClr>
              <a:buSzPct val="100000"/>
              <a:buFont typeface="Courier New"/>
              <a:buChar char="o"/>
              <a:defRPr/>
            </a:pPr>
            <a:r>
              <a:rPr lang="en-US" sz="3200" b="1" dirty="0">
                <a:solidFill>
                  <a:srgbClr val="131142"/>
                </a:solidFill>
              </a:rPr>
              <a:t>Welcome</a:t>
            </a:r>
          </a:p>
          <a:p>
            <a:pPr marL="747713" lvl="1" indent="-474663">
              <a:lnSpc>
                <a:spcPct val="130000"/>
              </a:lnSpc>
              <a:buClr>
                <a:srgbClr val="81BD32"/>
              </a:buClr>
              <a:buSzPct val="100000"/>
              <a:buFont typeface="Courier New"/>
              <a:buChar char="o"/>
              <a:defRPr/>
            </a:pPr>
            <a:r>
              <a:rPr lang="en-US" sz="3200" b="1" dirty="0">
                <a:solidFill>
                  <a:srgbClr val="131142"/>
                </a:solidFill>
              </a:rPr>
              <a:t>Re-Cap of Season-To-Date</a:t>
            </a:r>
          </a:p>
          <a:p>
            <a:pPr marL="747713" lvl="1" indent="-474663">
              <a:lnSpc>
                <a:spcPct val="130000"/>
              </a:lnSpc>
              <a:buClr>
                <a:srgbClr val="81BD32"/>
              </a:buClr>
              <a:buSzPct val="100000"/>
              <a:buFont typeface="Courier New"/>
              <a:buChar char="o"/>
              <a:defRPr/>
            </a:pPr>
            <a:r>
              <a:rPr lang="en-US" sz="3200" b="1" dirty="0">
                <a:solidFill>
                  <a:srgbClr val="131142"/>
                </a:solidFill>
              </a:rPr>
              <a:t>Details for February Championship</a:t>
            </a:r>
          </a:p>
          <a:p>
            <a:pPr marL="747713" lvl="1" indent="-474663">
              <a:lnSpc>
                <a:spcPct val="130000"/>
              </a:lnSpc>
              <a:buClr>
                <a:srgbClr val="81BD32"/>
              </a:buClr>
              <a:buSzPct val="100000"/>
              <a:buFont typeface="Courier New"/>
              <a:buChar char="o"/>
              <a:defRPr/>
            </a:pPr>
            <a:r>
              <a:rPr lang="en-US" sz="3200" b="1" dirty="0">
                <a:solidFill>
                  <a:srgbClr val="131142"/>
                </a:solidFill>
              </a:rPr>
              <a:t>Q&amp;A</a:t>
            </a:r>
            <a:endParaRPr lang="en-US" sz="2800" b="1" dirty="0">
              <a:solidFill>
                <a:srgbClr val="131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013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 Black" charset="0"/>
              </a:rPr>
              <a:t>Western PA FLL </a:t>
            </a:r>
            <a:r>
              <a:rPr lang="en-US" sz="2800" i="1" dirty="0">
                <a:latin typeface="Arial"/>
                <a:cs typeface="Arial"/>
              </a:rPr>
              <a:t>– Contacts</a:t>
            </a:r>
            <a:endParaRPr lang="en-US" sz="3200" i="1" dirty="0">
              <a:latin typeface="Arial"/>
              <a:cs typeface="Arial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919639" y="2451161"/>
            <a:ext cx="2833033" cy="1340880"/>
          </a:xfr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14300" indent="0" algn="ctr" eaLnBrk="1" hangingPunct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400" b="1" dirty="0">
                <a:latin typeface="Arial" charset="0"/>
              </a:rPr>
              <a:t>Gordon Walton</a:t>
            </a:r>
            <a:br>
              <a:rPr lang="en-US" sz="2400" b="1" dirty="0">
                <a:latin typeface="Arial" charset="0"/>
              </a:rPr>
            </a:br>
            <a:r>
              <a:rPr lang="en-US" sz="1600" i="1" dirty="0">
                <a:latin typeface="Arial" charset="0"/>
              </a:rPr>
              <a:t>Tournament Director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  <a:hlinkClick r:id="rId3"/>
              </a:rPr>
              <a:t>gwalton@pafll.com</a:t>
            </a:r>
            <a:br>
              <a:rPr lang="en-US" sz="1400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>724.272.1747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4488694" y="2451161"/>
            <a:ext cx="2833033" cy="1340880"/>
          </a:xfr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14300" indent="0" algn="ctr" eaLnBrk="1" hangingPunct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400" b="1" dirty="0">
                <a:latin typeface="Arial" charset="0"/>
              </a:rPr>
              <a:t>Norm Kerman</a:t>
            </a:r>
            <a:br>
              <a:rPr lang="en-US" sz="2400" b="1" dirty="0">
                <a:latin typeface="Arial" charset="0"/>
              </a:rPr>
            </a:br>
            <a:r>
              <a:rPr lang="en-US" sz="1600" i="1" dirty="0">
                <a:latin typeface="Arial" charset="0"/>
              </a:rPr>
              <a:t>Director Emeritus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  <a:hlinkClick r:id="rId4"/>
              </a:rPr>
              <a:t>normtema@msn.com</a:t>
            </a:r>
            <a:endParaRPr lang="en-US" sz="1400" dirty="0">
              <a:latin typeface="Arial" charset="0"/>
            </a:endParaRPr>
          </a:p>
          <a:p>
            <a:pPr marL="114300" indent="0" algn="ctr" eaLnBrk="1" hangingPunct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1400" b="1" dirty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853653" y="4129276"/>
            <a:ext cx="2833033" cy="1377813"/>
          </a:xfr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14300" indent="0" algn="ctr">
              <a:lnSpc>
                <a:spcPct val="12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400" b="1" dirty="0">
                <a:latin typeface="Arial" charset="0"/>
              </a:rPr>
              <a:t>Terry Faber</a:t>
            </a:r>
            <a:br>
              <a:rPr lang="en-US" sz="2400" b="1" dirty="0">
                <a:latin typeface="Arial" charset="0"/>
              </a:rPr>
            </a:br>
            <a:r>
              <a:rPr lang="en-US" sz="1600" i="1" dirty="0">
                <a:latin typeface="Arial" charset="0"/>
              </a:rPr>
              <a:t>Head Judge / Judge Recruitment</a:t>
            </a:r>
            <a:br>
              <a:rPr lang="en-US" sz="1400" dirty="0">
                <a:latin typeface="Arial" charset="0"/>
              </a:rPr>
            </a:br>
            <a:r>
              <a:rPr lang="en-US" sz="1400" i="1" dirty="0">
                <a:latin typeface="Arial" charset="0"/>
                <a:hlinkClick r:id="rId5"/>
              </a:rPr>
              <a:t>FLLJudge@moreweather.com</a:t>
            </a:r>
            <a:r>
              <a:rPr lang="en-US" sz="1400" b="1" dirty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6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600" b="1" dirty="0">
                <a:solidFill>
                  <a:srgbClr val="81BD32"/>
                </a:solidFill>
                <a:latin typeface="Arial"/>
                <a:cs typeface="Arial"/>
              </a:rPr>
              <a:t>Tournament Series and Championship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813" y="1180635"/>
            <a:ext cx="41232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s-IS" sz="2800" b="1" dirty="0">
                <a:solidFill>
                  <a:srgbClr val="4AC3E2"/>
                </a:solidFill>
                <a:latin typeface="Arial"/>
                <a:cs typeface="Arial"/>
              </a:rPr>
              <a:t>2020</a:t>
            </a:r>
            <a:r>
              <a:rPr lang="en-US" sz="2800" b="1" dirty="0">
                <a:solidFill>
                  <a:srgbClr val="131142"/>
                </a:solidFill>
                <a:latin typeface="Arial"/>
                <a:cs typeface="Arial"/>
              </a:rPr>
              <a:t> Robotics Season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7574" y="3036910"/>
            <a:ext cx="2475362" cy="634708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defTabSz="457200"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Mid- Stage Meritocracy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2575" y="3813687"/>
            <a:ext cx="2475362" cy="63470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defTabSz="457200"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Upper-Stage Excellence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2485" y="5063569"/>
            <a:ext cx="2475362" cy="634708"/>
          </a:xfrm>
          <a:prstGeom prst="roundRect">
            <a:avLst/>
          </a:prstGeom>
          <a:solidFill>
            <a:srgbClr val="E1A33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defTabSz="457200"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Grand Championship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3706269" y="6531839"/>
            <a:ext cx="13305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u="sng" dirty="0">
                <a:solidFill>
                  <a:srgbClr val="0070C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www.pafll.com</a:t>
            </a:r>
            <a:endParaRPr lang="en-US" sz="1400" i="1" u="sng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7574" y="2260132"/>
            <a:ext cx="2475362" cy="63470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defTabSz="457200">
              <a:lnSpc>
                <a:spcPct val="80000"/>
              </a:lnSpc>
              <a:defRPr/>
            </a:pPr>
            <a:r>
              <a:rPr lang="en-US" altLang="ja-JP" sz="2000" b="1" i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Blastoff</a:t>
            </a:r>
            <a:br>
              <a:rPr lang="en-US" altLang="ja-JP" sz="2000" b="1" i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</a:br>
            <a:r>
              <a:rPr lang="en-US" altLang="ja-JP" sz="2000" b="1" i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Bonanza</a:t>
            </a:r>
            <a:endParaRPr lang="en-US" sz="20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0847" y="2382398"/>
            <a:ext cx="430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Remote Event	      November 9</a:t>
            </a:r>
            <a:r>
              <a:rPr lang="en-US" b="1" baseline="30000" dirty="0"/>
              <a:t>th</a:t>
            </a:r>
            <a:r>
              <a:rPr lang="en-US" b="1" dirty="0"/>
              <a:t> – 15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87215" y="2650657"/>
            <a:ext cx="127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</a:rPr>
              <a:t>Robot Game Only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7215" y="5433091"/>
            <a:ext cx="20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Robot Game and </a:t>
            </a:r>
            <a:br>
              <a:rPr lang="en-US" sz="1200" i="1" dirty="0">
                <a:solidFill>
                  <a:srgbClr val="FF0000"/>
                </a:solidFill>
              </a:rPr>
            </a:br>
            <a:r>
              <a:rPr lang="en-US" sz="1200" i="1" dirty="0">
                <a:solidFill>
                  <a:srgbClr val="FF0000"/>
                </a:solidFill>
              </a:rPr>
              <a:t>All Three Judged Categories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12606-4408-7F4F-95DD-6E841384A446}"/>
              </a:ext>
            </a:extLst>
          </p:cNvPr>
          <p:cNvSpPr txBox="1"/>
          <p:nvPr/>
        </p:nvSpPr>
        <p:spPr>
          <a:xfrm>
            <a:off x="3120847" y="3150817"/>
            <a:ext cx="428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Remote Event	      December 7</a:t>
            </a:r>
            <a:r>
              <a:rPr lang="en-US" b="1" baseline="30000" dirty="0"/>
              <a:t>th</a:t>
            </a:r>
            <a:r>
              <a:rPr lang="en-US" b="1" dirty="0"/>
              <a:t> – 13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C5FF0D-11E3-C247-9D96-197E717FF51A}"/>
              </a:ext>
            </a:extLst>
          </p:cNvPr>
          <p:cNvSpPr txBox="1"/>
          <p:nvPr/>
        </p:nvSpPr>
        <p:spPr>
          <a:xfrm>
            <a:off x="3120847" y="3919235"/>
            <a:ext cx="421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Remote Event	      January 18</a:t>
            </a:r>
            <a:r>
              <a:rPr lang="en-US" b="1" baseline="30000" dirty="0"/>
              <a:t>th</a:t>
            </a:r>
            <a:r>
              <a:rPr lang="en-US" b="1" dirty="0"/>
              <a:t> – 24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EBEADE-773C-2E4A-96E6-AD5F986ED798}"/>
              </a:ext>
            </a:extLst>
          </p:cNvPr>
          <p:cNvSpPr txBox="1"/>
          <p:nvPr/>
        </p:nvSpPr>
        <p:spPr>
          <a:xfrm>
            <a:off x="3161859" y="5180182"/>
            <a:ext cx="429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Championship     	      February 15</a:t>
            </a:r>
            <a:r>
              <a:rPr lang="en-US" b="1" baseline="30000" dirty="0"/>
              <a:t>th</a:t>
            </a:r>
            <a:r>
              <a:rPr lang="en-US" b="1" dirty="0"/>
              <a:t> – 21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84529D-B876-DD4E-A4AE-C4DA904513C6}"/>
              </a:ext>
            </a:extLst>
          </p:cNvPr>
          <p:cNvSpPr txBox="1"/>
          <p:nvPr/>
        </p:nvSpPr>
        <p:spPr>
          <a:xfrm>
            <a:off x="3387215" y="4172679"/>
            <a:ext cx="127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</a:rPr>
              <a:t>Robot Game Only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394FA6-4515-8C48-B0F7-55D056060AF5}"/>
              </a:ext>
            </a:extLst>
          </p:cNvPr>
          <p:cNvSpPr txBox="1"/>
          <p:nvPr/>
        </p:nvSpPr>
        <p:spPr>
          <a:xfrm>
            <a:off x="3387215" y="3411668"/>
            <a:ext cx="127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</a:rPr>
              <a:t>Robot Game Only</a:t>
            </a:r>
          </a:p>
        </p:txBody>
      </p:sp>
    </p:spTree>
    <p:extLst>
      <p:ext uri="{BB962C8B-B14F-4D97-AF65-F5344CB8AC3E}">
        <p14:creationId xmlns:p14="http://schemas.microsoft.com/office/powerpoint/2010/main" val="1573457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3" grpId="0"/>
      <p:bldP spid="24" grpId="0"/>
      <p:bldP spid="25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600" b="1" dirty="0">
                <a:solidFill>
                  <a:srgbClr val="81BD32"/>
                </a:solidFill>
                <a:latin typeface="Arial"/>
                <a:cs typeface="Arial"/>
              </a:rPr>
              <a:t>Tournament Series and Championship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9321" y="1180635"/>
            <a:ext cx="54024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s-IS" sz="2800" b="1" dirty="0">
                <a:solidFill>
                  <a:srgbClr val="4AC3E2"/>
                </a:solidFill>
                <a:latin typeface="Arial"/>
                <a:cs typeface="Arial"/>
              </a:rPr>
              <a:t>2020</a:t>
            </a:r>
            <a:r>
              <a:rPr lang="en-US" sz="2800" b="1" dirty="0">
                <a:solidFill>
                  <a:srgbClr val="131142"/>
                </a:solidFill>
                <a:latin typeface="Arial"/>
                <a:cs typeface="Arial"/>
              </a:rPr>
              <a:t> Robotics Season - Recap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68157" y="2147822"/>
            <a:ext cx="2475362" cy="634708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defTabSz="457200"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Mid- Stage Meritocracy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63743" y="2147822"/>
            <a:ext cx="2475362" cy="63470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defTabSz="457200"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Upper-Stage Excellence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3706269" y="6531839"/>
            <a:ext cx="13305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u="sng" dirty="0">
                <a:solidFill>
                  <a:srgbClr val="0070C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www.pafll.com</a:t>
            </a:r>
            <a:endParaRPr lang="en-US" sz="1400" i="1" u="sng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571" y="2147822"/>
            <a:ext cx="2475362" cy="63470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defTabSz="457200">
              <a:lnSpc>
                <a:spcPct val="80000"/>
              </a:lnSpc>
              <a:defRPr/>
            </a:pPr>
            <a:r>
              <a:rPr lang="en-US" altLang="ja-JP" sz="2000" b="1" i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Blastoff</a:t>
            </a:r>
            <a:br>
              <a:rPr lang="en-US" altLang="ja-JP" sz="2000" b="1" i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</a:br>
            <a:r>
              <a:rPr lang="en-US" altLang="ja-JP" sz="2000" b="1" i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Bonanza</a:t>
            </a:r>
            <a:endParaRPr lang="en-US" sz="20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0B66DF-3C6A-9343-9502-540B00F0D742}"/>
              </a:ext>
            </a:extLst>
          </p:cNvPr>
          <p:cNvGrpSpPr/>
          <p:nvPr/>
        </p:nvGrpSpPr>
        <p:grpSpPr>
          <a:xfrm>
            <a:off x="120964" y="2857669"/>
            <a:ext cx="8218141" cy="3432666"/>
            <a:chOff x="120964" y="2919039"/>
            <a:chExt cx="9201006" cy="3749758"/>
          </a:xfrm>
        </p:grpSpPr>
        <p:pic>
          <p:nvPicPr>
            <p:cNvPr id="4" name="Picture 3" descr="Table&#10;&#10;Description automatically generated">
              <a:extLst>
                <a:ext uri="{FF2B5EF4-FFF2-40B4-BE49-F238E27FC236}">
                  <a16:creationId xmlns:a16="http://schemas.microsoft.com/office/drawing/2014/main" id="{3EBAF7C6-FA32-3E44-9ECC-B0033CDFE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14"/>
            <a:stretch/>
          </p:blipFill>
          <p:spPr>
            <a:xfrm>
              <a:off x="6196933" y="2919039"/>
              <a:ext cx="3125037" cy="3615622"/>
            </a:xfrm>
            <a:prstGeom prst="rect">
              <a:avLst/>
            </a:prstGeom>
          </p:spPr>
        </p:pic>
        <p:pic>
          <p:nvPicPr>
            <p:cNvPr id="6" name="Picture 5" descr="Table&#10;&#10;Description automatically generated">
              <a:extLst>
                <a:ext uri="{FF2B5EF4-FFF2-40B4-BE49-F238E27FC236}">
                  <a16:creationId xmlns:a16="http://schemas.microsoft.com/office/drawing/2014/main" id="{8EBADF96-DC10-FD42-9764-0136263B6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93"/>
            <a:stretch/>
          </p:blipFill>
          <p:spPr>
            <a:xfrm>
              <a:off x="3193799" y="2998820"/>
              <a:ext cx="3059716" cy="2744388"/>
            </a:xfrm>
            <a:prstGeom prst="rect">
              <a:avLst/>
            </a:prstGeom>
          </p:spPr>
        </p:pic>
        <p:pic>
          <p:nvPicPr>
            <p:cNvPr id="8" name="Picture 7" descr="Table&#10;&#10;Description automatically generated">
              <a:extLst>
                <a:ext uri="{FF2B5EF4-FFF2-40B4-BE49-F238E27FC236}">
                  <a16:creationId xmlns:a16="http://schemas.microsoft.com/office/drawing/2014/main" id="{54EC31BD-5CB9-BE41-A97E-A54A3952E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84"/>
            <a:stretch/>
          </p:blipFill>
          <p:spPr>
            <a:xfrm>
              <a:off x="120964" y="2986546"/>
              <a:ext cx="3051820" cy="3682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38067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6976" y="2469277"/>
            <a:ext cx="1802677" cy="78329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 Grand Championship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200" b="1" dirty="0">
                <a:solidFill>
                  <a:srgbClr val="81BD32"/>
                </a:solidFill>
                <a:latin typeface="Arial"/>
                <a:cs typeface="Arial"/>
              </a:rPr>
              <a:t>Championship Challenge Components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553" y="2007329"/>
            <a:ext cx="5275385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6352" y="2589821"/>
            <a:ext cx="197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800000"/>
                </a:solidFill>
              </a:rPr>
              <a:t>Core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1351" y="5046587"/>
            <a:ext cx="197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Project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272" y="2615154"/>
            <a:ext cx="1979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131142"/>
                </a:solidFill>
              </a:rPr>
              <a:t>Robot Game</a:t>
            </a:r>
          </a:p>
          <a:p>
            <a:endParaRPr lang="en-US" sz="2000" b="1" u="sng" dirty="0">
              <a:solidFill>
                <a:srgbClr val="131142"/>
              </a:solidFill>
            </a:endParaRPr>
          </a:p>
          <a:p>
            <a:endParaRPr lang="en-US" sz="2000" b="1" u="sng" dirty="0">
              <a:solidFill>
                <a:srgbClr val="13114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8A3496-9A21-D04D-904B-F4A38EF22962}"/>
              </a:ext>
            </a:extLst>
          </p:cNvPr>
          <p:cNvSpPr/>
          <p:nvPr/>
        </p:nvSpPr>
        <p:spPr>
          <a:xfrm>
            <a:off x="2709553" y="4677255"/>
            <a:ext cx="76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131142"/>
                </a:solidFill>
              </a:rPr>
              <a:t>Robot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2D2F4-806A-8B4D-84AD-2DD4A18677CE}"/>
              </a:ext>
            </a:extLst>
          </p:cNvPr>
          <p:cNvSpPr txBox="1"/>
          <p:nvPr/>
        </p:nvSpPr>
        <p:spPr>
          <a:xfrm>
            <a:off x="4047720" y="1485115"/>
            <a:ext cx="259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>
                <a:solidFill>
                  <a:srgbClr val="002060"/>
                </a:solidFill>
              </a:rPr>
              <a:t>Judging</a:t>
            </a:r>
          </a:p>
        </p:txBody>
      </p:sp>
    </p:spTree>
    <p:extLst>
      <p:ext uri="{BB962C8B-B14F-4D97-AF65-F5344CB8AC3E}">
        <p14:creationId xmlns:p14="http://schemas.microsoft.com/office/powerpoint/2010/main" val="45367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600" b="1" dirty="0">
                <a:solidFill>
                  <a:srgbClr val="81BD32"/>
                </a:solidFill>
                <a:latin typeface="Arial"/>
                <a:cs typeface="Arial"/>
              </a:rPr>
              <a:t>Tournament Series and Championship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4860" y="1453871"/>
            <a:ext cx="2475362" cy="634708"/>
          </a:xfrm>
          <a:prstGeom prst="roundRect">
            <a:avLst/>
          </a:prstGeom>
          <a:solidFill>
            <a:srgbClr val="E1A33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defTabSz="457200"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Grand Championship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125" y="2886101"/>
            <a:ext cx="25990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All Sessions Will Be Fully Remote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BD32"/>
                </a:solidFill>
              </a:rPr>
              <a:t>Same Format as Events To-Date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BD32"/>
                </a:solidFill>
              </a:rPr>
              <a:t>One Hour Time Slots Mon 2/15 – Sun 2/21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BD32"/>
                </a:solidFill>
              </a:rPr>
              <a:t>Up to 4 runs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BD32"/>
                </a:solidFill>
              </a:rPr>
              <a:t>Final run must start by 55 min. mark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Time-slot sign-up starts 1/26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81BD3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EBEADE-773C-2E4A-96E6-AD5F986ED798}"/>
              </a:ext>
            </a:extLst>
          </p:cNvPr>
          <p:cNvSpPr txBox="1"/>
          <p:nvPr/>
        </p:nvSpPr>
        <p:spPr>
          <a:xfrm>
            <a:off x="3114234" y="1570484"/>
            <a:ext cx="456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Remote Championship      </a:t>
            </a:r>
            <a:r>
              <a:rPr lang="en-US" b="1" dirty="0">
                <a:solidFill>
                  <a:srgbClr val="4AC3E2"/>
                </a:solidFill>
              </a:rPr>
              <a:t>February 15</a:t>
            </a:r>
            <a:r>
              <a:rPr lang="en-US" b="1" baseline="30000" dirty="0">
                <a:solidFill>
                  <a:srgbClr val="4AC3E2"/>
                </a:solidFill>
              </a:rPr>
              <a:t>th</a:t>
            </a:r>
            <a:r>
              <a:rPr lang="en-US" b="1" dirty="0">
                <a:solidFill>
                  <a:srgbClr val="4AC3E2"/>
                </a:solidFill>
              </a:rPr>
              <a:t> – 21</a:t>
            </a:r>
            <a:r>
              <a:rPr lang="en-US" b="1" baseline="30000" dirty="0">
                <a:solidFill>
                  <a:srgbClr val="4AC3E2"/>
                </a:solidFill>
              </a:rPr>
              <a:t>st</a:t>
            </a:r>
            <a:r>
              <a:rPr lang="en-US" b="1" dirty="0">
                <a:solidFill>
                  <a:srgbClr val="4AC3E2"/>
                </a:solidFill>
              </a:rPr>
              <a:t> </a:t>
            </a:r>
            <a:endParaRPr lang="en-US" dirty="0">
              <a:solidFill>
                <a:srgbClr val="4AC3E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E0E8DE-7A0A-CF4D-BF88-5726638EF33E}"/>
              </a:ext>
            </a:extLst>
          </p:cNvPr>
          <p:cNvSpPr txBox="1"/>
          <p:nvPr/>
        </p:nvSpPr>
        <p:spPr>
          <a:xfrm>
            <a:off x="241912" y="2247524"/>
            <a:ext cx="259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Robot 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E0B7D-2F47-CE4E-99E8-C52591A8997D}"/>
              </a:ext>
            </a:extLst>
          </p:cNvPr>
          <p:cNvSpPr txBox="1"/>
          <p:nvPr/>
        </p:nvSpPr>
        <p:spPr>
          <a:xfrm>
            <a:off x="4164927" y="2247524"/>
            <a:ext cx="259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Judging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21D966-4D2E-A445-ACD4-AEB2BA200F94}"/>
              </a:ext>
            </a:extLst>
          </p:cNvPr>
          <p:cNvSpPr txBox="1"/>
          <p:nvPr/>
        </p:nvSpPr>
        <p:spPr>
          <a:xfrm>
            <a:off x="3795469" y="2843142"/>
            <a:ext cx="44222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Judging fully remote by video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BD32"/>
                </a:solidFill>
              </a:rPr>
              <a:t>Teams create a video up to 30 minutes in length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BD32"/>
                </a:solidFill>
              </a:rPr>
              <a:t>Discuss (1) Robot Design/ Programming, (2) Innovation Project and (3) Core Values</a:t>
            </a:r>
            <a:r>
              <a:rPr lang="en-US" sz="900" i="1" dirty="0">
                <a:solidFill>
                  <a:srgbClr val="81BD32"/>
                </a:solidFill>
              </a:rPr>
              <a:t> (can be 1 video or 3 separate videos, but total time cannot exceed 30 minutes)</a:t>
            </a:r>
            <a:endParaRPr lang="en-US" i="1" dirty="0">
              <a:solidFill>
                <a:srgbClr val="81BD3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BD32"/>
                </a:solidFill>
              </a:rPr>
              <a:t>Upload as private video to YouTube and share link with </a:t>
            </a:r>
            <a:r>
              <a:rPr lang="en-US" dirty="0" err="1">
                <a:solidFill>
                  <a:srgbClr val="81BD32"/>
                </a:solidFill>
              </a:rPr>
              <a:t>gwalton@pafll.com</a:t>
            </a:r>
            <a:endParaRPr lang="en-US" dirty="0">
              <a:solidFill>
                <a:srgbClr val="81BD3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Share Video by 11:59 p.m. on 2/14/21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AC3E2"/>
                </a:solidFill>
              </a:rPr>
              <a:t>Tips: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9BBFE-B30D-8F40-9148-B02A199686F0}"/>
              </a:ext>
            </a:extLst>
          </p:cNvPr>
          <p:cNvSpPr/>
          <p:nvPr/>
        </p:nvSpPr>
        <p:spPr>
          <a:xfrm>
            <a:off x="192816" y="2754079"/>
            <a:ext cx="3096649" cy="3794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A1CA8B-CB5F-1A46-B842-099381ED5AD8}"/>
              </a:ext>
            </a:extLst>
          </p:cNvPr>
          <p:cNvSpPr/>
          <p:nvPr/>
        </p:nvSpPr>
        <p:spPr>
          <a:xfrm>
            <a:off x="3464937" y="2754079"/>
            <a:ext cx="4871541" cy="3794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D6705E-8CDB-F64E-9736-A15FC11F7A10}"/>
              </a:ext>
            </a:extLst>
          </p:cNvPr>
          <p:cNvSpPr/>
          <p:nvPr/>
        </p:nvSpPr>
        <p:spPr>
          <a:xfrm>
            <a:off x="4651781" y="5590659"/>
            <a:ext cx="3444187" cy="96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600"/>
              </a:lnSpc>
              <a:spcBef>
                <a:spcPts val="200"/>
              </a:spcBef>
              <a:buFont typeface="System Font Regular"/>
              <a:buChar char="-"/>
            </a:pPr>
            <a:r>
              <a:rPr lang="en-US" sz="1400" i="1" dirty="0">
                <a:solidFill>
                  <a:srgbClr val="4AC3E2"/>
                </a:solidFill>
              </a:rPr>
              <a:t>Judging Rubrics are useful for planning</a:t>
            </a:r>
          </a:p>
          <a:p>
            <a:pPr marL="171450" indent="-171450">
              <a:lnSpc>
                <a:spcPts val="1600"/>
              </a:lnSpc>
              <a:spcBef>
                <a:spcPts val="200"/>
              </a:spcBef>
              <a:buFont typeface="System Font Regular"/>
              <a:buChar char="-"/>
            </a:pPr>
            <a:r>
              <a:rPr lang="en-US" sz="1400" i="1" dirty="0">
                <a:solidFill>
                  <a:srgbClr val="4AC3E2"/>
                </a:solidFill>
              </a:rPr>
              <a:t>Consider visually distinguishing sections</a:t>
            </a:r>
          </a:p>
          <a:p>
            <a:pPr marL="171450" indent="-171450">
              <a:lnSpc>
                <a:spcPts val="1600"/>
              </a:lnSpc>
              <a:spcBef>
                <a:spcPts val="200"/>
              </a:spcBef>
              <a:buFont typeface="System Font Regular"/>
              <a:buChar char="-"/>
            </a:pPr>
            <a:r>
              <a:rPr lang="en-US" sz="1400" i="1" dirty="0">
                <a:solidFill>
                  <a:srgbClr val="4AC3E2"/>
                </a:solidFill>
              </a:rPr>
              <a:t>Remember no Q&amp;A or call backs so adjust content accordingly</a:t>
            </a:r>
          </a:p>
        </p:txBody>
      </p:sp>
    </p:spTree>
    <p:extLst>
      <p:ext uri="{BB962C8B-B14F-4D97-AF65-F5344CB8AC3E}">
        <p14:creationId xmlns:p14="http://schemas.microsoft.com/office/powerpoint/2010/main" val="1490487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 Grand Championship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200" b="1" dirty="0">
                <a:solidFill>
                  <a:srgbClr val="81BD32"/>
                </a:solidFill>
                <a:latin typeface="Arial"/>
                <a:cs typeface="Arial"/>
              </a:rPr>
              <a:t>FLL Championship Awards</a:t>
            </a:r>
            <a:endParaRPr lang="en-US" sz="3200" i="1" dirty="0">
              <a:solidFill>
                <a:srgbClr val="4AC3E2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B7A48-E5B6-8948-9896-B449AA4E7714}"/>
              </a:ext>
            </a:extLst>
          </p:cNvPr>
          <p:cNvSpPr txBox="1"/>
          <p:nvPr/>
        </p:nvSpPr>
        <p:spPr>
          <a:xfrm>
            <a:off x="1486527" y="1649522"/>
            <a:ext cx="62950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Champions Award </a:t>
            </a:r>
            <a:r>
              <a:rPr lang="en-US" sz="1400" b="1" i="1" dirty="0"/>
              <a:t>(1st Place, 2 Runners up)</a:t>
            </a:r>
            <a:br>
              <a:rPr lang="en-US" sz="1400" b="1" i="1" dirty="0"/>
            </a:br>
            <a:r>
              <a:rPr lang="en-US" sz="1200" dirty="0"/>
              <a:t>Celebrating team that most embodies the FIRST LEGO League Challenge experience, by fully embracing our Core Values while achieving excellence and innovation in Robot Performance</a:t>
            </a:r>
          </a:p>
          <a:p>
            <a:endParaRPr lang="en-US" sz="1200" dirty="0"/>
          </a:p>
          <a:p>
            <a:r>
              <a:rPr lang="en-US" sz="1600" b="1" dirty="0"/>
              <a:t>Robot Design &amp; Programming Award </a:t>
            </a:r>
            <a:r>
              <a:rPr lang="en-US" sz="1400" b="1" i="1" dirty="0"/>
              <a:t>(1</a:t>
            </a:r>
            <a:r>
              <a:rPr lang="en-US" sz="1400" b="1" i="1" baseline="30000" dirty="0"/>
              <a:t>st</a:t>
            </a:r>
            <a:r>
              <a:rPr lang="en-US" sz="1400" b="1" i="1" dirty="0"/>
              <a:t>, 2</a:t>
            </a:r>
            <a:r>
              <a:rPr lang="en-US" sz="1400" b="1" i="1" baseline="30000" dirty="0"/>
              <a:t>nd</a:t>
            </a:r>
            <a:r>
              <a:rPr lang="en-US" sz="1400" b="1" i="1" dirty="0"/>
              <a:t> &amp; 3</a:t>
            </a:r>
            <a:r>
              <a:rPr lang="en-US" sz="1400" b="1" i="1" baseline="30000" dirty="0"/>
              <a:t>rd </a:t>
            </a:r>
            <a:r>
              <a:rPr lang="en-US" sz="1400" b="1" i="1" dirty="0"/>
              <a:t>Place) </a:t>
            </a:r>
            <a:br>
              <a:rPr lang="en-US" sz="1400" b="1" i="1" dirty="0"/>
            </a:br>
            <a:r>
              <a:rPr lang="en-US" sz="1200" dirty="0"/>
              <a:t>This team uses outstanding programming principles and solid engineering practices to develop a robot that is mechanically sound, durable, efficient and highly capable of performing challenge missions.</a:t>
            </a:r>
          </a:p>
          <a:p>
            <a:endParaRPr lang="en-US" sz="1200" dirty="0"/>
          </a:p>
          <a:p>
            <a:r>
              <a:rPr lang="en-US" sz="1600" b="1" dirty="0"/>
              <a:t>Innovation Project Award</a:t>
            </a:r>
            <a:r>
              <a:rPr lang="en-US" sz="1200" b="1" dirty="0"/>
              <a:t> </a:t>
            </a:r>
            <a:r>
              <a:rPr lang="en-US" sz="1400" b="1" i="1" dirty="0"/>
              <a:t>(1</a:t>
            </a:r>
            <a:r>
              <a:rPr lang="en-US" sz="1400" b="1" i="1" baseline="30000" dirty="0"/>
              <a:t>st</a:t>
            </a:r>
            <a:r>
              <a:rPr lang="en-US" sz="1400" b="1" i="1" dirty="0"/>
              <a:t>, 2</a:t>
            </a:r>
            <a:r>
              <a:rPr lang="en-US" sz="1400" b="1" i="1" baseline="30000" dirty="0"/>
              <a:t>nd</a:t>
            </a:r>
            <a:r>
              <a:rPr lang="en-US" sz="1400" b="1" i="1" dirty="0"/>
              <a:t> &amp; 3</a:t>
            </a:r>
            <a:r>
              <a:rPr lang="en-US" sz="1400" b="1" i="1" baseline="30000" dirty="0"/>
              <a:t>rd </a:t>
            </a:r>
            <a:r>
              <a:rPr lang="en-US" sz="1400" b="1" i="1" dirty="0"/>
              <a:t>Place) </a:t>
            </a:r>
            <a:br>
              <a:rPr lang="en-US" sz="1200" b="1" i="1" dirty="0"/>
            </a:br>
            <a:r>
              <a:rPr lang="en-US" sz="1200" dirty="0"/>
              <a:t>This team utilizes diverse resources for their Innovation Project to help them gain a comprehensive understanding of their problem, have a creative, well-researched solution and effectively communicate their findings to judges and the community</a:t>
            </a:r>
          </a:p>
          <a:p>
            <a:endParaRPr lang="en-US" sz="1200" dirty="0"/>
          </a:p>
          <a:p>
            <a:r>
              <a:rPr lang="en-US" sz="1600" b="1" dirty="0"/>
              <a:t>Core Values Award </a:t>
            </a:r>
            <a:r>
              <a:rPr lang="en-US" sz="1400" b="1" i="1" dirty="0"/>
              <a:t>(1</a:t>
            </a:r>
            <a:r>
              <a:rPr lang="en-US" sz="1400" b="1" i="1" baseline="30000" dirty="0"/>
              <a:t>st</a:t>
            </a:r>
            <a:r>
              <a:rPr lang="en-US" sz="1400" b="1" i="1" dirty="0"/>
              <a:t>, 2</a:t>
            </a:r>
            <a:r>
              <a:rPr lang="en-US" sz="1400" b="1" i="1" baseline="30000" dirty="0"/>
              <a:t>nd</a:t>
            </a:r>
            <a:r>
              <a:rPr lang="en-US" sz="1400" b="1" i="1" dirty="0"/>
              <a:t> &amp; 3</a:t>
            </a:r>
            <a:r>
              <a:rPr lang="en-US" sz="1400" b="1" i="1" baseline="30000" dirty="0"/>
              <a:t>rd </a:t>
            </a:r>
            <a:r>
              <a:rPr lang="en-US" sz="1400" b="1" i="1" dirty="0"/>
              <a:t>Place)</a:t>
            </a:r>
            <a:br>
              <a:rPr lang="en-US" sz="1400" b="1" i="1" dirty="0"/>
            </a:br>
            <a:r>
              <a:rPr lang="en-US" sz="1200" dirty="0"/>
              <a:t>This team displays extraordinary enthusiasm and spirit, knows they can accomplish more together than they could as individual, and shows each other and other teams respect at all times</a:t>
            </a:r>
          </a:p>
          <a:p>
            <a:endParaRPr lang="en-US" sz="1200" dirty="0"/>
          </a:p>
          <a:p>
            <a:r>
              <a:rPr lang="en-US" sz="1600" b="1" dirty="0"/>
              <a:t>Robot Performance Award </a:t>
            </a:r>
            <a:r>
              <a:rPr lang="en-US" sz="1400" b="1" i="1" dirty="0"/>
              <a:t>(1</a:t>
            </a:r>
            <a:r>
              <a:rPr lang="en-US" sz="1400" b="1" i="1" baseline="30000" dirty="0"/>
              <a:t>st</a:t>
            </a:r>
            <a:r>
              <a:rPr lang="en-US" sz="1400" b="1" i="1" dirty="0"/>
              <a:t> – 5</a:t>
            </a:r>
            <a:r>
              <a:rPr lang="en-US" sz="1400" b="1" i="1" baseline="30000" dirty="0"/>
              <a:t>th</a:t>
            </a:r>
            <a:r>
              <a:rPr lang="en-US" sz="1400" b="1" i="1" dirty="0"/>
              <a:t> Place)</a:t>
            </a:r>
            <a:br>
              <a:rPr lang="en-US" sz="1600" b="1" dirty="0"/>
            </a:br>
            <a:r>
              <a:rPr lang="en-US" sz="1200" dirty="0"/>
              <a:t>This award celebrates a team that scores the most points during the Robot Game.  Teams compete in up to Four 2.5 minute matches and their highest score counts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1EDEE-B817-9A4B-A7E7-3E33E829B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3" t="20235" r="31645" b="18491"/>
          <a:stretch/>
        </p:blipFill>
        <p:spPr>
          <a:xfrm>
            <a:off x="625964" y="1649522"/>
            <a:ext cx="644377" cy="754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1D3AC-98A8-7041-B7F5-EA75C9C60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3" t="20235" r="31645" b="18491"/>
          <a:stretch/>
        </p:blipFill>
        <p:spPr>
          <a:xfrm>
            <a:off x="625964" y="2495393"/>
            <a:ext cx="644377" cy="754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E129F-0AD7-A441-A752-6472AA348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3" t="20235" r="31645" b="18491"/>
          <a:stretch/>
        </p:blipFill>
        <p:spPr>
          <a:xfrm>
            <a:off x="625964" y="3442013"/>
            <a:ext cx="644377" cy="754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025B2-341F-EE49-BFA8-918C7D422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3" t="20235" r="31645" b="18491"/>
          <a:stretch/>
        </p:blipFill>
        <p:spPr>
          <a:xfrm>
            <a:off x="625964" y="4435226"/>
            <a:ext cx="644377" cy="754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32F686-B67E-544A-88FD-99EE68AB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3" t="20235" r="31645" b="18491"/>
          <a:stretch/>
        </p:blipFill>
        <p:spPr>
          <a:xfrm>
            <a:off x="625963" y="5281097"/>
            <a:ext cx="644377" cy="7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30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" y="159733"/>
            <a:ext cx="820661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 Black" charset="0"/>
              </a:rPr>
              <a:t>Western PA FLL</a:t>
            </a:r>
            <a:r>
              <a:rPr lang="en-US" sz="3600" dirty="0">
                <a:solidFill>
                  <a:srgbClr val="800000"/>
                </a:solidFill>
                <a:latin typeface="Arial Black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 Black" charset="0"/>
              </a:rPr>
            </a:br>
            <a:r>
              <a:rPr lang="en-US" sz="3600" b="1" dirty="0">
                <a:solidFill>
                  <a:srgbClr val="81BD32"/>
                </a:solidFill>
                <a:latin typeface="Arial"/>
                <a:cs typeface="Arial"/>
              </a:rPr>
              <a:t>Tournament Series and Championship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7518" y="1373518"/>
            <a:ext cx="49330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4AC3E2"/>
                </a:solidFill>
                <a:latin typeface="Arial"/>
                <a:cs typeface="Arial"/>
              </a:rPr>
              <a:t>Post Season Opportunities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2227" y="5000489"/>
            <a:ext cx="18134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Additional</a:t>
            </a:r>
            <a:br>
              <a:rPr lang="en-US" b="1" dirty="0"/>
            </a:br>
            <a:r>
              <a:rPr lang="en-US" sz="1400" dirty="0"/>
              <a:t>???</a:t>
            </a:r>
            <a:endParaRPr 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6937" y="2783447"/>
            <a:ext cx="22987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FIRST CHAMPIONSHIP</a:t>
            </a:r>
            <a:br>
              <a:rPr lang="en-US" b="1" dirty="0"/>
            </a:br>
            <a:r>
              <a:rPr lang="en-US" sz="1400" dirty="0"/>
              <a:t>Detroit, MI </a:t>
            </a:r>
            <a:br>
              <a:rPr lang="en-US" sz="1400" dirty="0"/>
            </a:br>
            <a:r>
              <a:rPr lang="en-US" sz="1400" dirty="0"/>
              <a:t>August 2021</a:t>
            </a:r>
          </a:p>
        </p:txBody>
      </p:sp>
      <p:pic>
        <p:nvPicPr>
          <p:cNvPr id="2" name="Picture 1" descr="Screen Shot 2016-09-08 at 4.10.2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823" y="2087290"/>
            <a:ext cx="2446867" cy="7572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6302" y="3791948"/>
            <a:ext cx="3264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/>
                <a:cs typeface="Arial Black"/>
              </a:rPr>
              <a:t>GIA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en-US" b="1" dirty="0">
                <a:solidFill>
                  <a:srgbClr val="C00000"/>
                </a:solidFill>
              </a:rPr>
              <a:t> Global Innovation Award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1400" i="1" dirty="0">
                <a:solidFill>
                  <a:srgbClr val="C00000"/>
                </a:solidFill>
              </a:rPr>
              <a:t>(Independent Process Over Summer)</a:t>
            </a:r>
          </a:p>
        </p:txBody>
      </p:sp>
    </p:spTree>
    <p:extLst>
      <p:ext uri="{BB962C8B-B14F-4D97-AF65-F5344CB8AC3E}">
        <p14:creationId xmlns:p14="http://schemas.microsoft.com/office/powerpoint/2010/main" val="1199345672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31891</TotalTime>
  <Words>824</Words>
  <Application>Microsoft Macintosh PowerPoint</Application>
  <PresentationFormat>On-screen Show (4:3)</PresentationFormat>
  <Paragraphs>111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Courier New</vt:lpstr>
      <vt:lpstr>System Font Regular</vt:lpstr>
      <vt:lpstr>Times New Roman</vt:lpstr>
      <vt:lpstr>Adjacency</vt:lpstr>
      <vt:lpstr>PowerPoint Presentation</vt:lpstr>
      <vt:lpstr>Tonight’ Discussion</vt:lpstr>
      <vt:lpstr>Western PA FLL – Contacts</vt:lpstr>
      <vt:lpstr>Western PA FLL  Tournament Series and Championship</vt:lpstr>
      <vt:lpstr>Western PA FLL  Tournament Series and Championship</vt:lpstr>
      <vt:lpstr>Western PA FLL Grand Championship  Championship Challenge Components</vt:lpstr>
      <vt:lpstr>Western PA FLL  Tournament Series and Championship</vt:lpstr>
      <vt:lpstr>Western PA FLL Grand Championship  FLL Championship Awards</vt:lpstr>
      <vt:lpstr>Western PA FLL  Tournament Series and Championship</vt:lpstr>
      <vt:lpstr>Western PA FLL  Tournament Series and Championship</vt:lpstr>
      <vt:lpstr>Western PA FLL  Tournament Series and Championship</vt:lpstr>
      <vt:lpstr>Good Luck!</vt:lpstr>
      <vt:lpstr>Western PA FLL  Tournament Series and Championship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LEGO League  New Coaches Meeting</dc:title>
  <dc:creator>Gordon Walton</dc:creator>
  <cp:lastModifiedBy>Gordon Walton</cp:lastModifiedBy>
  <cp:revision>89</cp:revision>
  <cp:lastPrinted>2019-09-05T21:04:32Z</cp:lastPrinted>
  <dcterms:created xsi:type="dcterms:W3CDTF">2014-09-09T13:38:12Z</dcterms:created>
  <dcterms:modified xsi:type="dcterms:W3CDTF">2021-01-26T00:41:14Z</dcterms:modified>
</cp:coreProperties>
</file>